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itchFamily="2" charset="0"/>
      <p:regular r:id="rId13"/>
    </p:embeddedFont>
    <p:embeddedFont>
      <p:font typeface="Nunito Semi Bold" panose="020B0604020202020204" charset="0"/>
      <p:regular r:id="rId14"/>
    </p:embeddedFont>
    <p:embeddedFont>
      <p:font typeface="PT Sans" panose="020B05030202030202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33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analysis of retail transactions to understand customer interactions and drive business insights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192887"/>
            <a:ext cx="2016443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264682"/>
            <a:ext cx="172926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RECOMMENDATIONS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7384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Actions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801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3177778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7" name="Text 5"/>
          <p:cNvSpPr/>
          <p:nvPr/>
        </p:nvSpPr>
        <p:spPr>
          <a:xfrm>
            <a:off x="837724" y="3358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853934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exclusive benefits to increase retention and repeat purchases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235773" y="2801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35773" y="3177778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1" name="Text 9"/>
          <p:cNvSpPr/>
          <p:nvPr/>
        </p:nvSpPr>
        <p:spPr>
          <a:xfrm>
            <a:off x="5235773" y="3358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773" y="3853934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Reward frequent buyers to strengthen loyal customer segment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633823" y="2801422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33823" y="3177778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5" name="Text 13"/>
          <p:cNvSpPr/>
          <p:nvPr/>
        </p:nvSpPr>
        <p:spPr>
          <a:xfrm>
            <a:off x="9633823" y="33583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33823" y="3853934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 promotional strategy to drive sales while protecting margins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37724" y="50387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37724" y="5415082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9" name="Text 17"/>
          <p:cNvSpPr/>
          <p:nvPr/>
        </p:nvSpPr>
        <p:spPr>
          <a:xfrm>
            <a:off x="837724" y="55956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37724" y="6091238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Promote top-rated items in marketing campaigns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434858" y="50387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7434858" y="5415082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3" name="Text 21"/>
          <p:cNvSpPr/>
          <p:nvPr/>
        </p:nvSpPr>
        <p:spPr>
          <a:xfrm>
            <a:off x="7434858" y="55956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434858" y="609123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high-revenue age groups and express shipping preferences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804148"/>
            <a:ext cx="1589246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sp>
        <p:nvSpPr>
          <p:cNvPr id="4" name="Text 1"/>
          <p:cNvSpPr/>
          <p:nvPr/>
        </p:nvSpPr>
        <p:spPr>
          <a:xfrm>
            <a:off x="981313" y="875943"/>
            <a:ext cx="130206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SCOPE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3496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Raw Data to Actionable Insights</a:t>
            </a:r>
            <a:endParaRPr lang="en-US" sz="4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116699"/>
            <a:ext cx="1196816" cy="14362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3856" y="33560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73856" y="3851553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and process using Python &amp; Pandas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552950"/>
            <a:ext cx="1196816" cy="14362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3856" y="4792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73856" y="5287804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Query patterns and behaviors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989201"/>
            <a:ext cx="1196816" cy="14362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3856" y="62285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73856" y="6724055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Power BI dashboard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694" y="621268"/>
            <a:ext cx="5315903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94" y="1845350"/>
            <a:ext cx="5568791" cy="55687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8365" y="1958221"/>
            <a:ext cx="3331131" cy="74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254954" y="2976443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Transactions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918365" y="3521750"/>
            <a:ext cx="3331131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515957" y="1958221"/>
            <a:ext cx="3331250" cy="74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852547" y="2976443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515957" y="3521750"/>
            <a:ext cx="3331250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columns captured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18365" y="4112895"/>
            <a:ext cx="265795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Data Categories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6918365" y="4658201"/>
            <a:ext cx="6928842" cy="1053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demographics: age, gender, location, subscription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Purchase details: items, categories, amounts, seasons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Behavior indicators: discounts, ratings, frequency,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823079"/>
            <a:ext cx="1962388" cy="495538"/>
          </a:xfrm>
          <a:prstGeom prst="roundRect">
            <a:avLst>
              <a:gd name="adj" fmla="val 57969"/>
            </a:avLst>
          </a:prstGeom>
          <a:noFill/>
          <a:ln w="22860">
            <a:solidFill>
              <a:srgbClr val="2D4DF2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1004173" y="917734"/>
            <a:ext cx="162948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&amp; PANDAS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414343"/>
            <a:ext cx="65153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Preparation Process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837724" y="2477333"/>
            <a:ext cx="2329934" cy="328695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9899" y="2739509"/>
            <a:ext cx="18055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99899" y="3235047"/>
            <a:ext cx="18055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Imputed review ratings using category medians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3406973" y="2477333"/>
            <a:ext cx="2329934" cy="328695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669149" y="2739509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3669149" y="3586996"/>
            <a:ext cx="18055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Renamed columns to snake_case format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5976223" y="2477333"/>
            <a:ext cx="2329934" cy="3286958"/>
          </a:xfrm>
          <a:prstGeom prst="roundRect">
            <a:avLst>
              <a:gd name="adj" fmla="val 1541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38399" y="2739509"/>
            <a:ext cx="18055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38399" y="3586996"/>
            <a:ext cx="18055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age groups and purchase frequency metrics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837724" y="6003608"/>
            <a:ext cx="746843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99899" y="62657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Cleanup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99899" y="6761321"/>
            <a:ext cx="69440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Removed redundant promo code column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428" y="727829"/>
            <a:ext cx="9666803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Customer Insights from SQL Analysis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8" y="2217896"/>
            <a:ext cx="8338780" cy="47252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3466" y="1879997"/>
            <a:ext cx="4246126" cy="1669613"/>
          </a:xfrm>
          <a:prstGeom prst="roundRect">
            <a:avLst>
              <a:gd name="adj" fmla="val 876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02986" y="1879997"/>
            <a:ext cx="121920" cy="1669613"/>
          </a:xfrm>
          <a:prstGeom prst="roundRect">
            <a:avLst>
              <a:gd name="adj" fmla="val 266618"/>
            </a:avLst>
          </a:prstGeom>
          <a:solidFill>
            <a:srgbClr val="2D4DF2"/>
          </a:solidFill>
          <a:ln/>
        </p:spPr>
      </p:sp>
      <p:sp>
        <p:nvSpPr>
          <p:cNvPr id="6" name="Text 3"/>
          <p:cNvSpPr/>
          <p:nvPr/>
        </p:nvSpPr>
        <p:spPr>
          <a:xfrm>
            <a:off x="9972080" y="2127171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972080" y="2641878"/>
            <a:ext cx="3660338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Male customers: $157K vs Female: $75K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9633466" y="3745706"/>
            <a:ext cx="4246126" cy="1669613"/>
          </a:xfrm>
          <a:prstGeom prst="roundRect">
            <a:avLst>
              <a:gd name="adj" fmla="val 876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602986" y="3745706"/>
            <a:ext cx="121920" cy="1669613"/>
          </a:xfrm>
          <a:prstGeom prst="roundRect">
            <a:avLst>
              <a:gd name="adj" fmla="val 266618"/>
            </a:avLst>
          </a:prstGeom>
          <a:solidFill>
            <a:srgbClr val="018CE1"/>
          </a:solidFill>
          <a:ln/>
        </p:spPr>
      </p:sp>
      <p:sp>
        <p:nvSpPr>
          <p:cNvPr id="10" name="Text 7"/>
          <p:cNvSpPr/>
          <p:nvPr/>
        </p:nvSpPr>
        <p:spPr>
          <a:xfrm>
            <a:off x="9972080" y="3992880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Top-Rated Products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9972080" y="4507587"/>
            <a:ext cx="3660338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Gloves (3.86), Sandals (3.84), Boots (3.82)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33466" y="5611416"/>
            <a:ext cx="4246126" cy="1669613"/>
          </a:xfrm>
          <a:prstGeom prst="roundRect">
            <a:avLst>
              <a:gd name="adj" fmla="val 876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2986" y="5611416"/>
            <a:ext cx="121920" cy="1669613"/>
          </a:xfrm>
          <a:prstGeom prst="roundRect">
            <a:avLst>
              <a:gd name="adj" fmla="val 266618"/>
            </a:avLst>
          </a:prstGeom>
          <a:solidFill>
            <a:srgbClr val="DA33BF"/>
          </a:solidFill>
          <a:ln/>
        </p:spPr>
      </p:sp>
      <p:sp>
        <p:nvSpPr>
          <p:cNvPr id="14" name="Text 11"/>
          <p:cNvSpPr/>
          <p:nvPr/>
        </p:nvSpPr>
        <p:spPr>
          <a:xfrm>
            <a:off x="9972080" y="5858589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Impact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72080" y="6373297"/>
            <a:ext cx="3660338" cy="660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Express shipping: $60.48 avg vs Standard: $58.46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93086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 Breakdown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45769"/>
            <a:ext cx="8216265" cy="43311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639378" y="670738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040F48"/>
          </a:solidFill>
          <a:ln/>
        </p:spPr>
      </p:sp>
      <p:sp>
        <p:nvSpPr>
          <p:cNvPr id="5" name="Text 2"/>
          <p:cNvSpPr/>
          <p:nvPr/>
        </p:nvSpPr>
        <p:spPr>
          <a:xfrm>
            <a:off x="2939653" y="6707386"/>
            <a:ext cx="53518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Loyal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4567595" y="670738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0C29BF"/>
          </a:solidFill>
          <a:ln/>
        </p:spPr>
      </p:sp>
      <p:sp>
        <p:nvSpPr>
          <p:cNvPr id="7" name="Text 4"/>
          <p:cNvSpPr/>
          <p:nvPr/>
        </p:nvSpPr>
        <p:spPr>
          <a:xfrm>
            <a:off x="4867870" y="6707386"/>
            <a:ext cx="456009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New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416754" y="6707386"/>
            <a:ext cx="239316" cy="239316"/>
          </a:xfrm>
          <a:prstGeom prst="roundRect">
            <a:avLst>
              <a:gd name="adj" fmla="val 7642"/>
            </a:avLst>
          </a:prstGeom>
          <a:solidFill>
            <a:srgbClr val="546EF4"/>
          </a:solidFill>
          <a:ln/>
        </p:spPr>
      </p:sp>
      <p:sp>
        <p:nvSpPr>
          <p:cNvPr id="9" name="Text 6"/>
          <p:cNvSpPr/>
          <p:nvPr/>
        </p:nvSpPr>
        <p:spPr>
          <a:xfrm>
            <a:off x="6717030" y="6707386"/>
            <a:ext cx="99845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Returning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45491" y="3297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Loyalty Dominates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45491" y="3888581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96% of customers classified as loyal based on purchase history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45491" y="487001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 on retention strategies to maintain this strong base while converting new customers faster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40807"/>
            <a:ext cx="2201228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313" y="869990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812602"/>
            <a:ext cx="1626870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ANALYSIS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286351"/>
            <a:ext cx="62010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Age Group Performance</a:t>
            </a:r>
            <a:endParaRPr lang="en-US" sz="4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2618542"/>
            <a:ext cx="8216265" cy="46010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5491" y="366224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Young adults drive highest revenue at $62K, followed closely by middle-aged customers at $59K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645491" y="5026700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Relatively balanced distribution suggests broad market appeal across demographics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972" y="767834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Subscription vs Non-Subscription Behavior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24972" y="2255163"/>
            <a:ext cx="22860" cy="4386858"/>
          </a:xfrm>
          <a:prstGeom prst="roundRect">
            <a:avLst>
              <a:gd name="adj" fmla="val 1359296"/>
            </a:avLst>
          </a:prstGeom>
          <a:solidFill>
            <a:srgbClr val="2D4DF2"/>
          </a:solidFill>
          <a:ln/>
        </p:spPr>
      </p:sp>
      <p:sp>
        <p:nvSpPr>
          <p:cNvPr id="5" name="Shape 2"/>
          <p:cNvSpPr/>
          <p:nvPr/>
        </p:nvSpPr>
        <p:spPr>
          <a:xfrm>
            <a:off x="747832" y="2255163"/>
            <a:ext cx="7694057" cy="2014180"/>
          </a:xfrm>
          <a:prstGeom prst="rect">
            <a:avLst/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4881" y="2485073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54881" y="2897148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1,053 customers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4881" y="3313748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Avg spend: $59.49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54881" y="3730347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revenue: $62,645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7832" y="4627840"/>
            <a:ext cx="7694057" cy="2014180"/>
          </a:xfrm>
          <a:prstGeom prst="rect">
            <a:avLst/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54881" y="4857750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Non-Subscribers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54881" y="5269825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2,847 customers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4881" y="5686425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Avg spend: $59.87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54881" y="6103025"/>
            <a:ext cx="72570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revenue: $170,436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24972" y="6843593"/>
            <a:ext cx="7694057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27% have subscriptions despite similar spending patterns—major growth opportunity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1153" y="406837"/>
            <a:ext cx="3444954" cy="430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 BI Dashboard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1153" y="971669"/>
            <a:ext cx="292775" cy="2927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61153" y="1376363"/>
            <a:ext cx="172247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Filters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561153" y="1645325"/>
            <a:ext cx="309467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Subscription, gender, category, shipping type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7745" y="971669"/>
            <a:ext cx="292775" cy="292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67745" y="1376363"/>
            <a:ext cx="172247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Metrics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767745" y="1645325"/>
            <a:ext cx="309479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Revenue, customers, purchase value, ratings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74455" y="971669"/>
            <a:ext cx="292775" cy="2927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974455" y="1376363"/>
            <a:ext cx="1722477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Analysis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8974455" y="1645325"/>
            <a:ext cx="3094792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Category performance, age groups, demographics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2561153" y="1934766"/>
            <a:ext cx="9508093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4925139" y="2257782"/>
            <a:ext cx="4780121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5E208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Shopping Behavior Analysis Dashboard</a:t>
            </a:r>
            <a:endParaRPr lang="en-US" sz="16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153" y="2650450"/>
            <a:ext cx="9508093" cy="51723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387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Nunito Semi Bold</vt:lpstr>
      <vt:lpstr>Nunito Light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Ashwini JV</dc:creator>
  <cp:lastModifiedBy>ashwinijv24@gmail.com</cp:lastModifiedBy>
  <cp:revision>1</cp:revision>
  <dcterms:created xsi:type="dcterms:W3CDTF">2026-02-07T09:52:04Z</dcterms:created>
  <dcterms:modified xsi:type="dcterms:W3CDTF">2026-02-07T09:56:11Z</dcterms:modified>
</cp:coreProperties>
</file>